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2" d="100"/>
          <a:sy n="72" d="100"/>
        </p:scale>
        <p:origin x="439"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1654F7-8BF9-46B4-9D98-DD3BE70D0867}" type="datetimeFigureOut">
              <a:rPr lang="en-US" smtClean="0"/>
              <a:t>6/18/2022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772942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654F7-8BF9-46B4-9D98-DD3BE70D0867}" type="datetimeFigureOut">
              <a:rPr lang="en-US" smtClean="0"/>
              <a:t>6/18/2022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113099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654F7-8BF9-46B4-9D98-DD3BE70D0867}" type="datetimeFigureOut">
              <a:rPr lang="en-US" smtClean="0"/>
              <a:t>6/18/2022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157454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654F7-8BF9-46B4-9D98-DD3BE70D0867}" type="datetimeFigureOut">
              <a:rPr lang="en-US" smtClean="0"/>
              <a:t>6/18/2022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192645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654F7-8BF9-46B4-9D98-DD3BE70D0867}" type="datetimeFigureOut">
              <a:rPr lang="en-US" smtClean="0"/>
              <a:t>6/18/2022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42948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1654F7-8BF9-46B4-9D98-DD3BE70D0867}" type="datetimeFigureOut">
              <a:rPr lang="en-US" smtClean="0"/>
              <a:t>6/18/2022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4251820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1654F7-8BF9-46B4-9D98-DD3BE70D0867}" type="datetimeFigureOut">
              <a:rPr lang="en-US" smtClean="0"/>
              <a:t>6/18/2022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383477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1654F7-8BF9-46B4-9D98-DD3BE70D0867}" type="datetimeFigureOut">
              <a:rPr lang="en-US" smtClean="0"/>
              <a:t>6/18/2022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2674557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654F7-8BF9-46B4-9D98-DD3BE70D0867}" type="datetimeFigureOut">
              <a:rPr lang="en-US" smtClean="0"/>
              <a:t>6/18/2022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2036618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654F7-8BF9-46B4-9D98-DD3BE70D0867}" type="datetimeFigureOut">
              <a:rPr lang="en-US" smtClean="0"/>
              <a:t>6/18/2022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3726928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654F7-8BF9-46B4-9D98-DD3BE70D0867}" type="datetimeFigureOut">
              <a:rPr lang="en-US" smtClean="0"/>
              <a:t>6/18/2022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F390-787F-41C4-8421-8E337E016300}" type="slidenum">
              <a:rPr lang="en-US" smtClean="0"/>
              <a:t>‹#›</a:t>
            </a:fld>
            <a:endParaRPr lang="en-US"/>
          </a:p>
        </p:txBody>
      </p:sp>
    </p:spTree>
    <p:extLst>
      <p:ext uri="{BB962C8B-B14F-4D97-AF65-F5344CB8AC3E}">
        <p14:creationId xmlns:p14="http://schemas.microsoft.com/office/powerpoint/2010/main" val="404999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654F7-8BF9-46B4-9D98-DD3BE70D0867}" type="datetimeFigureOut">
              <a:rPr lang="en-US" smtClean="0"/>
              <a:t>6/18/2022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CF390-787F-41C4-8421-8E337E016300}" type="slidenum">
              <a:rPr lang="en-US" smtClean="0"/>
              <a:t>‹#›</a:t>
            </a:fld>
            <a:endParaRPr lang="en-US"/>
          </a:p>
        </p:txBody>
      </p:sp>
    </p:spTree>
    <p:extLst>
      <p:ext uri="{BB962C8B-B14F-4D97-AF65-F5344CB8AC3E}">
        <p14:creationId xmlns:p14="http://schemas.microsoft.com/office/powerpoint/2010/main" val="2217798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latin typeface="+mn-lt"/>
                <a:cs typeface="Times New Roman" panose="02020603050405020304" pitchFamily="18" charset="0"/>
              </a:rPr>
              <a:t>Chapter 13</a:t>
            </a:r>
            <a:br>
              <a:rPr lang="en-US" sz="4000" dirty="0" smtClean="0">
                <a:latin typeface="+mn-lt"/>
                <a:cs typeface="Times New Roman" panose="02020603050405020304" pitchFamily="18" charset="0"/>
              </a:rPr>
            </a:br>
            <a:r>
              <a:rPr lang="en-US" sz="4000" dirty="0" smtClean="0">
                <a:latin typeface="+mn-lt"/>
                <a:cs typeface="Times New Roman" panose="02020603050405020304" pitchFamily="18" charset="0"/>
              </a:rPr>
              <a:t>Wellness Management during Crises and Pandemics</a:t>
            </a:r>
            <a:endParaRPr lang="en-US" sz="4000" dirty="0">
              <a:latin typeface="+mn-lt"/>
              <a:cs typeface="Times New Roman" panose="02020603050405020304" pitchFamily="18" charset="0"/>
            </a:endParaRPr>
          </a:p>
        </p:txBody>
      </p:sp>
      <p:sp>
        <p:nvSpPr>
          <p:cNvPr id="3" name="Subtitle 2"/>
          <p:cNvSpPr>
            <a:spLocks noGrp="1"/>
          </p:cNvSpPr>
          <p:nvPr>
            <p:ph type="subTitle" idx="1"/>
          </p:nvPr>
        </p:nvSpPr>
        <p:spPr/>
        <p:txBody>
          <a:bodyPr/>
          <a:lstStyle/>
          <a:p>
            <a:pPr>
              <a:lnSpc>
                <a:spcPct val="115000"/>
              </a:lnSpc>
              <a:spcBef>
                <a:spcPts val="0"/>
              </a:spcBef>
            </a:pPr>
            <a:endParaRPr lang="en-US" b="1" dirty="0" smtClean="0">
              <a:effectLst/>
              <a:ea typeface="MS Mincho"/>
            </a:endParaRPr>
          </a:p>
          <a:p>
            <a:pPr>
              <a:lnSpc>
                <a:spcPct val="115000"/>
              </a:lnSpc>
              <a:spcBef>
                <a:spcPts val="0"/>
              </a:spcBef>
            </a:pPr>
            <a:r>
              <a:rPr lang="en-US" b="1" dirty="0" smtClean="0">
                <a:effectLst/>
                <a:ea typeface="MS Mincho"/>
              </a:rPr>
              <a:t>Dr. Bendegul Okumus</a:t>
            </a:r>
          </a:p>
          <a:p>
            <a:pPr>
              <a:lnSpc>
                <a:spcPct val="115000"/>
              </a:lnSpc>
              <a:spcBef>
                <a:spcPts val="0"/>
              </a:spcBef>
            </a:pPr>
            <a:r>
              <a:rPr lang="en-US" b="1" dirty="0" smtClean="0">
                <a:effectLst/>
                <a:ea typeface="MS Mincho"/>
              </a:rPr>
              <a:t>Heather Linton Kelly</a:t>
            </a:r>
            <a:endParaRPr lang="en-US" dirty="0" smtClean="0">
              <a:effectLst/>
              <a:ea typeface="MS Mincho"/>
            </a:endParaRPr>
          </a:p>
          <a:p>
            <a:endParaRPr lang="en-US" dirty="0"/>
          </a:p>
        </p:txBody>
      </p:sp>
    </p:spTree>
    <p:extLst>
      <p:ext uri="{BB962C8B-B14F-4D97-AF65-F5344CB8AC3E}">
        <p14:creationId xmlns:p14="http://schemas.microsoft.com/office/powerpoint/2010/main" val="157407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kern="0" dirty="0" smtClean="0">
                <a:effectLst/>
                <a:latin typeface="+mn-lt"/>
                <a:ea typeface="MS Gothic" panose="020B0609070205080204" pitchFamily="49" charset="-128"/>
                <a:cs typeface="Times New Roman" panose="02020603050405020304" pitchFamily="18" charset="0"/>
              </a:rPr>
              <a:t>Learning Outcomes</a:t>
            </a:r>
            <a:br>
              <a:rPr lang="en-US" sz="2800" b="1" kern="0" dirty="0" smtClean="0">
                <a:effectLst/>
                <a:latin typeface="+mn-lt"/>
                <a:ea typeface="MS Gothic" panose="020B0609070205080204" pitchFamily="49" charset="-128"/>
                <a:cs typeface="Times New Roman" panose="02020603050405020304" pitchFamily="18" charset="0"/>
              </a:rPr>
            </a:br>
            <a:endParaRPr lang="en-US" sz="2800" dirty="0">
              <a:latin typeface="+mn-lt"/>
            </a:endParaRPr>
          </a:p>
        </p:txBody>
      </p:sp>
      <p:sp>
        <p:nvSpPr>
          <p:cNvPr id="3" name="Content Placeholder 2"/>
          <p:cNvSpPr>
            <a:spLocks noGrp="1"/>
          </p:cNvSpPr>
          <p:nvPr>
            <p:ph idx="1"/>
          </p:nvPr>
        </p:nvSpPr>
        <p:spPr/>
        <p:txBody>
          <a:bodyPr>
            <a:normAutofit/>
          </a:bodyPr>
          <a:lstStyle/>
          <a:p>
            <a:pPr marL="0" marR="0" indent="0" algn="just">
              <a:lnSpc>
                <a:spcPct val="115000"/>
              </a:lnSpc>
              <a:spcBef>
                <a:spcPts val="0"/>
              </a:spcBef>
              <a:spcAft>
                <a:spcPts val="0"/>
              </a:spcAft>
              <a:buNone/>
            </a:pPr>
            <a:r>
              <a:rPr lang="en-US" sz="2000" dirty="0" smtClean="0">
                <a:effectLst/>
                <a:ea typeface="MS Mincho"/>
              </a:rPr>
              <a:t>By the end of this chapter, students should be able to do the following:</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Discuss G Adventures’ Wellness Tours and how they encourage all kinds of wellness</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Define a crisis and a pandemic, and the phases of a crisis</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Understand complications and concerns in travel’s recovery from a pandemic</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Describe the physical, emotional, occupational, intellectual, and spiritual components of wellness</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Discuss the future of the wellness economy</a:t>
            </a:r>
          </a:p>
          <a:p>
            <a:endParaRPr lang="en-US" sz="2000" dirty="0"/>
          </a:p>
        </p:txBody>
      </p:sp>
    </p:spTree>
    <p:extLst>
      <p:ext uri="{BB962C8B-B14F-4D97-AF65-F5344CB8AC3E}">
        <p14:creationId xmlns:p14="http://schemas.microsoft.com/office/powerpoint/2010/main" val="3908157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ctr">
              <a:lnSpc>
                <a:spcPct val="115000"/>
              </a:lnSpc>
              <a:spcBef>
                <a:spcPts val="1200"/>
              </a:spcBef>
              <a:spcAft>
                <a:spcPts val="0"/>
              </a:spcAft>
            </a:pPr>
            <a:r>
              <a:rPr lang="en-US" sz="3100" b="1" kern="0" dirty="0" smtClean="0">
                <a:effectLst/>
                <a:latin typeface="+mn-lt"/>
                <a:ea typeface="MS Gothic" panose="020B0609070205080204" pitchFamily="49" charset="-128"/>
                <a:cs typeface="Times New Roman" panose="02020603050405020304" pitchFamily="18" charset="0"/>
              </a:rPr>
              <a:t>Definitions of Crisis and Pandemic</a:t>
            </a:r>
            <a:r>
              <a:rPr lang="en-US" b="1" kern="0" dirty="0" smtClean="0">
                <a:effectLst/>
                <a:latin typeface="Times New Roman" panose="02020603050405020304" pitchFamily="18" charset="0"/>
                <a:ea typeface="MS Gothic" panose="020B0609070205080204" pitchFamily="49" charset="-128"/>
                <a:cs typeface="Times New Roman" panose="02020603050405020304" pitchFamily="18" charset="0"/>
              </a:rPr>
              <a:t/>
            </a:r>
            <a:br>
              <a:rPr lang="en-US" b="1" kern="0" dirty="0" smtClean="0">
                <a:effectLst/>
                <a:latin typeface="Times New Roman" panose="02020603050405020304" pitchFamily="18" charset="0"/>
                <a:ea typeface="MS Gothic" panose="020B0609070205080204" pitchFamily="49" charset="-128"/>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marR="0">
              <a:spcBef>
                <a:spcPts val="0"/>
              </a:spcBef>
              <a:spcAft>
                <a:spcPts val="0"/>
              </a:spcAft>
            </a:pPr>
            <a:r>
              <a:rPr lang="en-US" sz="2000" dirty="0" smtClean="0">
                <a:effectLst/>
                <a:ea typeface="MS Mincho"/>
              </a:rPr>
              <a:t>A </a:t>
            </a:r>
            <a:r>
              <a:rPr lang="en-US" sz="2000" b="1" dirty="0" smtClean="0">
                <a:effectLst/>
                <a:ea typeface="MS Mincho"/>
              </a:rPr>
              <a:t>crisis</a:t>
            </a:r>
            <a:r>
              <a:rPr lang="en-US" sz="2000" dirty="0" smtClean="0">
                <a:effectLst/>
                <a:ea typeface="MS Mincho"/>
              </a:rPr>
              <a:t> as it relates to wellness in tourism and hospitality can be defined as “a condition of instability or danger, as in social, economic, political, or international affairs, leading to a decisive change.”</a:t>
            </a:r>
          </a:p>
          <a:p>
            <a:pPr marL="0" marR="0">
              <a:spcBef>
                <a:spcPts val="0"/>
              </a:spcBef>
              <a:spcAft>
                <a:spcPts val="0"/>
              </a:spcAft>
            </a:pPr>
            <a:r>
              <a:rPr lang="en-US" sz="2000" dirty="0" smtClean="0">
                <a:effectLst/>
                <a:ea typeface="MS Mincho"/>
              </a:rPr>
              <a:t>A </a:t>
            </a:r>
            <a:r>
              <a:rPr lang="en-US" sz="2000" b="1" dirty="0" smtClean="0">
                <a:effectLst/>
                <a:ea typeface="MS Mincho"/>
              </a:rPr>
              <a:t>pandemic</a:t>
            </a:r>
            <a:r>
              <a:rPr lang="en-US" sz="2000" dirty="0" smtClean="0">
                <a:effectLst/>
                <a:ea typeface="MS Mincho"/>
              </a:rPr>
              <a:t> is a type of crisis, generally related to health, defined as “a disease prevalent throughout an entire country, continent, or the whole world.”</a:t>
            </a:r>
            <a:endParaRPr lang="en-US" sz="2000" dirty="0"/>
          </a:p>
        </p:txBody>
      </p:sp>
    </p:spTree>
    <p:extLst>
      <p:ext uri="{BB962C8B-B14F-4D97-AF65-F5344CB8AC3E}">
        <p14:creationId xmlns:p14="http://schemas.microsoft.com/office/powerpoint/2010/main" val="96035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smtClean="0">
                <a:effectLst/>
                <a:latin typeface="+mn-lt"/>
                <a:ea typeface="MS Mincho"/>
              </a:rPr>
              <a:t>Mitroff’s</a:t>
            </a:r>
            <a:r>
              <a:rPr lang="en-US" sz="2800" b="1" dirty="0" smtClean="0">
                <a:effectLst/>
                <a:latin typeface="+mn-lt"/>
                <a:ea typeface="MS Mincho"/>
              </a:rPr>
              <a:t> five-stage model for crisis management </a:t>
            </a:r>
            <a:endParaRPr lang="en-US" sz="2800" b="1" dirty="0">
              <a:latin typeface="+mn-lt"/>
            </a:endParaRPr>
          </a:p>
        </p:txBody>
      </p:sp>
      <p:sp>
        <p:nvSpPr>
          <p:cNvPr id="3" name="Content Placeholder 2"/>
          <p:cNvSpPr>
            <a:spLocks noGrp="1"/>
          </p:cNvSpPr>
          <p:nvPr>
            <p:ph idx="1"/>
          </p:nvPr>
        </p:nvSpPr>
        <p:spPr/>
        <p:txBody>
          <a:bodyPr>
            <a:normAutofit/>
          </a:bodyPr>
          <a:lstStyle/>
          <a:p>
            <a:pPr marL="457200" indent="-457200">
              <a:buAutoNum type="arabicParenBoth"/>
            </a:pPr>
            <a:r>
              <a:rPr lang="en-US" sz="2000" dirty="0" smtClean="0">
                <a:effectLst/>
                <a:ea typeface="MS Mincho"/>
              </a:rPr>
              <a:t>signal </a:t>
            </a:r>
            <a:r>
              <a:rPr lang="en-US" sz="2000" dirty="0" smtClean="0">
                <a:effectLst/>
                <a:ea typeface="MS Mincho"/>
              </a:rPr>
              <a:t>detection, seek to identify warning signs and take preventative measures; </a:t>
            </a:r>
            <a:endParaRPr lang="en-US" sz="2000" dirty="0" smtClean="0">
              <a:effectLst/>
              <a:ea typeface="MS Mincho"/>
            </a:endParaRPr>
          </a:p>
          <a:p>
            <a:pPr marL="457200" indent="-457200">
              <a:buAutoNum type="arabicParenBoth"/>
            </a:pPr>
            <a:r>
              <a:rPr lang="en-US" sz="2000" dirty="0" smtClean="0">
                <a:effectLst/>
                <a:ea typeface="MS Mincho"/>
              </a:rPr>
              <a:t>probing </a:t>
            </a:r>
            <a:r>
              <a:rPr lang="en-US" sz="2000" dirty="0" smtClean="0">
                <a:effectLst/>
                <a:ea typeface="MS Mincho"/>
              </a:rPr>
              <a:t>and prevention, active search and reduction of risk factors</a:t>
            </a:r>
            <a:r>
              <a:rPr lang="en-US" sz="2000" dirty="0" smtClean="0">
                <a:effectLst/>
                <a:ea typeface="MS Mincho"/>
              </a:rPr>
              <a:t>;</a:t>
            </a:r>
          </a:p>
          <a:p>
            <a:pPr marL="457200" indent="-457200">
              <a:buAutoNum type="arabicParenBoth"/>
            </a:pPr>
            <a:r>
              <a:rPr lang="en-US" sz="2000" dirty="0" smtClean="0">
                <a:effectLst/>
                <a:ea typeface="MS Mincho"/>
              </a:rPr>
              <a:t>damage </a:t>
            </a:r>
            <a:r>
              <a:rPr lang="en-US" sz="2000" dirty="0" smtClean="0">
                <a:effectLst/>
                <a:ea typeface="MS Mincho"/>
              </a:rPr>
              <a:t>containment, crisis occurs and actions taken to limit its spread; </a:t>
            </a:r>
            <a:endParaRPr lang="en-US" sz="2000" dirty="0" smtClean="0">
              <a:effectLst/>
              <a:ea typeface="MS Mincho"/>
            </a:endParaRPr>
          </a:p>
          <a:p>
            <a:pPr marL="457200" indent="-457200">
              <a:buAutoNum type="arabicParenBoth"/>
            </a:pPr>
            <a:r>
              <a:rPr lang="en-US" sz="2000" dirty="0" smtClean="0">
                <a:effectLst/>
                <a:ea typeface="MS Mincho"/>
              </a:rPr>
              <a:t>recovery</a:t>
            </a:r>
            <a:r>
              <a:rPr lang="en-US" sz="2000" dirty="0" smtClean="0">
                <a:effectLst/>
                <a:ea typeface="MS Mincho"/>
              </a:rPr>
              <a:t>, effort to return to normal operations; and </a:t>
            </a:r>
            <a:endParaRPr lang="en-US" sz="2000" dirty="0" smtClean="0">
              <a:effectLst/>
              <a:ea typeface="MS Mincho"/>
            </a:endParaRPr>
          </a:p>
          <a:p>
            <a:pPr marL="457200" indent="-457200">
              <a:buAutoNum type="arabicParenBoth"/>
            </a:pPr>
            <a:r>
              <a:rPr lang="en-US" sz="2000" dirty="0" smtClean="0">
                <a:effectLst/>
                <a:ea typeface="MS Mincho"/>
              </a:rPr>
              <a:t>learning</a:t>
            </a:r>
            <a:r>
              <a:rPr lang="en-US" sz="2000" dirty="0" smtClean="0">
                <a:effectLst/>
                <a:ea typeface="MS Mincho"/>
              </a:rPr>
              <a:t>, people review the crisis management effort and learn from it</a:t>
            </a:r>
            <a:endParaRPr lang="en-US" sz="2000" dirty="0"/>
          </a:p>
        </p:txBody>
      </p:sp>
    </p:spTree>
    <p:extLst>
      <p:ext uri="{BB962C8B-B14F-4D97-AF65-F5344CB8AC3E}">
        <p14:creationId xmlns:p14="http://schemas.microsoft.com/office/powerpoint/2010/main" val="186673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latin typeface="+mn-lt"/>
                <a:ea typeface="MS Mincho"/>
              </a:rPr>
              <a:t>Occupational wellness</a:t>
            </a:r>
            <a:r>
              <a:rPr lang="en-US" sz="2800" dirty="0" smtClean="0">
                <a:effectLst/>
                <a:latin typeface="+mn-lt"/>
                <a:ea typeface="MS Mincho"/>
              </a:rPr>
              <a:t> </a:t>
            </a:r>
            <a:endParaRPr lang="en-US" sz="2800" dirty="0">
              <a:latin typeface="+mn-lt"/>
            </a:endParaRPr>
          </a:p>
        </p:txBody>
      </p:sp>
      <p:sp>
        <p:nvSpPr>
          <p:cNvPr id="3" name="Content Placeholder 2"/>
          <p:cNvSpPr>
            <a:spLocks noGrp="1"/>
          </p:cNvSpPr>
          <p:nvPr>
            <p:ph idx="1"/>
          </p:nvPr>
        </p:nvSpPr>
        <p:spPr/>
        <p:txBody>
          <a:bodyPr>
            <a:normAutofit/>
          </a:bodyPr>
          <a:lstStyle/>
          <a:p>
            <a:r>
              <a:rPr lang="en-US" sz="2000" b="1" dirty="0" smtClean="0">
                <a:effectLst/>
                <a:ea typeface="MS Mincho"/>
              </a:rPr>
              <a:t>Occupational wellness</a:t>
            </a:r>
            <a:r>
              <a:rPr lang="en-US" sz="2000" dirty="0" smtClean="0">
                <a:effectLst/>
                <a:ea typeface="MS Mincho"/>
              </a:rPr>
              <a:t> is “the ability to achieve a balance between work and leisure in a way that promotes health, a sense of personal satisfaction and is (for most people) financially rewarding.</a:t>
            </a:r>
          </a:p>
          <a:p>
            <a:pPr marL="0" indent="0">
              <a:buNone/>
            </a:pPr>
            <a:r>
              <a:rPr lang="en-US" sz="2000" dirty="0" smtClean="0">
                <a:effectLst/>
                <a:ea typeface="MS Mincho"/>
              </a:rPr>
              <a:t>To accomplish occupational wellness: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Don’t settle, keep motivated, and work towards what you want</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Increase your knowledge and skills to accomplish your goals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Find the benefits and positives in your current job</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Enjoy what you do, do what you enjoy</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Create connections with your co-workers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Write out goals, create a plan to execute them, and then start working on your plan</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000" dirty="0" smtClean="0">
                <a:effectLst/>
                <a:ea typeface="MS Mincho"/>
              </a:rPr>
              <a:t>Look for something new and/or talk to a career counselor if you feel stuck or unhappy”</a:t>
            </a:r>
          </a:p>
          <a:p>
            <a:pPr marL="0" indent="0">
              <a:buNone/>
            </a:pPr>
            <a:endParaRPr lang="en-US" dirty="0"/>
          </a:p>
        </p:txBody>
      </p:sp>
    </p:spTree>
    <p:extLst>
      <p:ext uri="{BB962C8B-B14F-4D97-AF65-F5344CB8AC3E}">
        <p14:creationId xmlns:p14="http://schemas.microsoft.com/office/powerpoint/2010/main" val="3693435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solidFill>
                  <a:prstClr val="black"/>
                </a:solidFill>
                <a:latin typeface="+mn-lt"/>
                <a:ea typeface="MS Mincho"/>
              </a:rPr>
              <a:t>Intellectual wellness</a:t>
            </a:r>
            <a:endParaRPr lang="en-US" sz="2800" dirty="0">
              <a:latin typeface="+mn-lt"/>
            </a:endParaRPr>
          </a:p>
        </p:txBody>
      </p:sp>
      <p:sp>
        <p:nvSpPr>
          <p:cNvPr id="3" name="Content Placeholder 2"/>
          <p:cNvSpPr>
            <a:spLocks noGrp="1"/>
          </p:cNvSpPr>
          <p:nvPr>
            <p:ph idx="1"/>
          </p:nvPr>
        </p:nvSpPr>
        <p:spPr/>
        <p:txBody>
          <a:bodyPr>
            <a:normAutofit/>
          </a:bodyPr>
          <a:lstStyle/>
          <a:p>
            <a:pPr marL="0" marR="0" indent="0" algn="just">
              <a:spcBef>
                <a:spcPts val="0"/>
              </a:spcBef>
              <a:spcAft>
                <a:spcPts val="0"/>
              </a:spcAft>
              <a:buNone/>
            </a:pPr>
            <a:r>
              <a:rPr lang="en-US" sz="2200" b="1" dirty="0" smtClean="0">
                <a:effectLst/>
                <a:ea typeface="MS Mincho"/>
              </a:rPr>
              <a:t>Intellectual wellness</a:t>
            </a:r>
            <a:r>
              <a:rPr lang="en-US" sz="2200" dirty="0" smtClean="0">
                <a:effectLst/>
                <a:ea typeface="MS Mincho"/>
              </a:rPr>
              <a:t> is “engaging the individual in creative and stimulating mental activities to expand their knowledge and skills to help them grow their potential.” This type of wellness encourages learning, exploring new ideas, being curious about new things, and developing a better understanding of the world. </a:t>
            </a:r>
          </a:p>
          <a:p>
            <a:pPr marL="0" marR="0" indent="0" algn="just">
              <a:spcBef>
                <a:spcPts val="0"/>
              </a:spcBef>
              <a:spcAft>
                <a:spcPts val="0"/>
              </a:spcAft>
              <a:buNone/>
            </a:pPr>
            <a:r>
              <a:rPr lang="en-US" sz="2200" dirty="0" smtClean="0">
                <a:effectLst/>
                <a:ea typeface="MS Mincho"/>
              </a:rPr>
              <a:t> </a:t>
            </a:r>
          </a:p>
          <a:p>
            <a:pPr marL="0" marR="0" algn="just">
              <a:spcBef>
                <a:spcPts val="0"/>
              </a:spcBef>
              <a:spcAft>
                <a:spcPts val="0"/>
              </a:spcAft>
            </a:pPr>
            <a:r>
              <a:rPr lang="en-US" sz="2200" dirty="0" smtClean="0">
                <a:effectLst/>
                <a:ea typeface="MS Mincho"/>
              </a:rPr>
              <a:t>To improve your intellectual wellness, </a:t>
            </a:r>
            <a:r>
              <a:rPr lang="en-US" sz="2200" dirty="0" smtClean="0">
                <a:effectLst/>
                <a:ea typeface="MS Mincho"/>
              </a:rPr>
              <a:t>you can ask </a:t>
            </a:r>
            <a:r>
              <a:rPr lang="en-US" sz="2200" dirty="0" smtClean="0">
                <a:effectLst/>
                <a:ea typeface="MS Mincho"/>
              </a:rPr>
              <a:t>yourself these questions: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200" dirty="0" smtClean="0">
                <a:effectLst/>
                <a:ea typeface="MS Mincho"/>
              </a:rPr>
              <a:t>Are </a:t>
            </a:r>
            <a:r>
              <a:rPr lang="en-US" sz="2200" dirty="0" smtClean="0">
                <a:effectLst/>
                <a:ea typeface="MS Mincho"/>
              </a:rPr>
              <a:t>you open to new ideas?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200" dirty="0" smtClean="0">
                <a:effectLst/>
                <a:ea typeface="MS Mincho"/>
              </a:rPr>
              <a:t>Do you seek personal growth by learning new skills?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200" dirty="0" smtClean="0">
                <a:effectLst/>
                <a:ea typeface="MS Mincho"/>
              </a:rPr>
              <a:t>Do you search for learning opportunities and stimulating mental activities?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2200" dirty="0" smtClean="0">
                <a:effectLst/>
                <a:ea typeface="MS Mincho"/>
              </a:rPr>
              <a:t>Do you look for ways to use creativity?”</a:t>
            </a:r>
          </a:p>
          <a:p>
            <a:endParaRPr lang="en-US" dirty="0"/>
          </a:p>
        </p:txBody>
      </p:sp>
    </p:spTree>
    <p:extLst>
      <p:ext uri="{BB962C8B-B14F-4D97-AF65-F5344CB8AC3E}">
        <p14:creationId xmlns:p14="http://schemas.microsoft.com/office/powerpoint/2010/main" val="1884606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effectLst/>
                <a:latin typeface="+mn-lt"/>
                <a:ea typeface="MS Mincho"/>
              </a:rPr>
              <a:t>Spiritual </a:t>
            </a:r>
            <a:r>
              <a:rPr lang="en-US" sz="2800" b="1" dirty="0" smtClean="0">
                <a:effectLst/>
                <a:latin typeface="+mn-lt"/>
                <a:ea typeface="MS Mincho"/>
              </a:rPr>
              <a:t>wellness</a:t>
            </a:r>
            <a:endParaRPr lang="en-US" sz="2800" dirty="0">
              <a:latin typeface="+mn-lt"/>
            </a:endParaRPr>
          </a:p>
        </p:txBody>
      </p:sp>
      <p:sp>
        <p:nvSpPr>
          <p:cNvPr id="3" name="Content Placeholder 2"/>
          <p:cNvSpPr>
            <a:spLocks noGrp="1"/>
          </p:cNvSpPr>
          <p:nvPr>
            <p:ph idx="1"/>
          </p:nvPr>
        </p:nvSpPr>
        <p:spPr/>
        <p:txBody>
          <a:bodyPr>
            <a:normAutofit/>
          </a:bodyPr>
          <a:lstStyle/>
          <a:p>
            <a:pPr marL="0" marR="0" indent="0">
              <a:spcBef>
                <a:spcPts val="0"/>
              </a:spcBef>
              <a:spcAft>
                <a:spcPts val="0"/>
              </a:spcAft>
              <a:buNone/>
            </a:pPr>
            <a:r>
              <a:rPr lang="en-US" sz="2000" b="1" dirty="0" smtClean="0">
                <a:effectLst/>
                <a:ea typeface="MS Mincho"/>
              </a:rPr>
              <a:t>Spiritual </a:t>
            </a:r>
            <a:r>
              <a:rPr lang="en-US" sz="2000" b="1" dirty="0" smtClean="0">
                <a:effectLst/>
                <a:ea typeface="MS Mincho"/>
              </a:rPr>
              <a:t>wellness </a:t>
            </a:r>
            <a:r>
              <a:rPr lang="en-US" sz="2000" dirty="0" smtClean="0">
                <a:effectLst/>
                <a:ea typeface="MS Mincho"/>
              </a:rPr>
              <a:t>as “expanding a sense of purpose and meaning in life, including one's morals and ethics. It may or may not involve religious activities.” </a:t>
            </a:r>
            <a:endParaRPr lang="en-US" sz="2000" dirty="0"/>
          </a:p>
        </p:txBody>
      </p:sp>
    </p:spTree>
    <p:extLst>
      <p:ext uri="{BB962C8B-B14F-4D97-AF65-F5344CB8AC3E}">
        <p14:creationId xmlns:p14="http://schemas.microsoft.com/office/powerpoint/2010/main" val="3481896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kern="0" dirty="0" smtClean="0">
                <a:effectLst/>
                <a:latin typeface="+mn-lt"/>
                <a:ea typeface="MS Gothic" panose="020B0609070205080204" pitchFamily="49" charset="-128"/>
                <a:cs typeface="Times New Roman" panose="02020603050405020304" pitchFamily="18" charset="0"/>
              </a:rPr>
              <a:t>Discussion Questions</a:t>
            </a:r>
            <a:br>
              <a:rPr lang="en-US" sz="2800" b="1" kern="0" dirty="0" smtClean="0">
                <a:effectLst/>
                <a:latin typeface="+mn-lt"/>
                <a:ea typeface="MS Gothic" panose="020B0609070205080204" pitchFamily="49" charset="-128"/>
                <a:cs typeface="Times New Roman" panose="02020603050405020304" pitchFamily="18" charset="0"/>
              </a:rPr>
            </a:br>
            <a:endParaRPr lang="en-US" sz="2800" dirty="0">
              <a:latin typeface="+mn-lt"/>
            </a:endParaRPr>
          </a:p>
        </p:txBody>
      </p:sp>
      <p:sp>
        <p:nvSpPr>
          <p:cNvPr id="3" name="Content Placeholder 2"/>
          <p:cNvSpPr>
            <a:spLocks noGrp="1"/>
          </p:cNvSpPr>
          <p:nvPr>
            <p:ph idx="1"/>
          </p:nvPr>
        </p:nvSpPr>
        <p:spPr/>
        <p:txBody>
          <a:bodyPr>
            <a:normAutofit/>
          </a:bodyPr>
          <a:lstStyle/>
          <a:p>
            <a:pPr marL="342900" marR="0" lvl="0" indent="-342900" algn="just">
              <a:lnSpc>
                <a:spcPct val="115000"/>
              </a:lnSpc>
              <a:spcBef>
                <a:spcPts val="0"/>
              </a:spcBef>
              <a:spcAft>
                <a:spcPts val="0"/>
              </a:spcAft>
              <a:buFont typeface="+mj-lt"/>
              <a:buAutoNum type="arabicPeriod"/>
            </a:pPr>
            <a:r>
              <a:rPr lang="en-US" sz="2000" dirty="0" smtClean="0">
                <a:effectLst/>
                <a:ea typeface="MS Mincho"/>
              </a:rPr>
              <a:t>What other crises are happening in the world right now beyond the ongoing effects of COVID-19?</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How can tourism’s return hurt and help destinations around the world as they welcome travelers again?</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How can you take precautions for mental wellness in the tourism and hospitality sector? </a:t>
            </a:r>
          </a:p>
          <a:p>
            <a:pPr marL="342900" marR="0" lvl="0" indent="-342900" algn="just">
              <a:lnSpc>
                <a:spcPct val="115000"/>
              </a:lnSpc>
              <a:spcBef>
                <a:spcPts val="0"/>
              </a:spcBef>
              <a:spcAft>
                <a:spcPts val="0"/>
              </a:spcAft>
              <a:buFont typeface="+mj-lt"/>
              <a:buAutoNum type="arabicPeriod"/>
            </a:pPr>
            <a:r>
              <a:rPr lang="en-US" sz="2000" dirty="0" smtClean="0">
                <a:effectLst/>
                <a:ea typeface="MS Mincho"/>
              </a:rPr>
              <a:t>How can you organize an exemplary and healthy office environment?</a:t>
            </a:r>
          </a:p>
          <a:p>
            <a:pPr marL="0" indent="0">
              <a:buNone/>
            </a:pPr>
            <a:endParaRPr lang="en-US" sz="2000" dirty="0"/>
          </a:p>
        </p:txBody>
      </p:sp>
    </p:spTree>
    <p:extLst>
      <p:ext uri="{BB962C8B-B14F-4D97-AF65-F5344CB8AC3E}">
        <p14:creationId xmlns:p14="http://schemas.microsoft.com/office/powerpoint/2010/main" val="5848065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498</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MS Gothic</vt:lpstr>
      <vt:lpstr>Arial</vt:lpstr>
      <vt:lpstr>Calibri</vt:lpstr>
      <vt:lpstr>Calibri Light</vt:lpstr>
      <vt:lpstr>MS Mincho</vt:lpstr>
      <vt:lpstr>Symbol</vt:lpstr>
      <vt:lpstr>Times New Roman</vt:lpstr>
      <vt:lpstr>Office Theme</vt:lpstr>
      <vt:lpstr>Chapter 13 Wellness Management during Crises and Pandemics</vt:lpstr>
      <vt:lpstr>Learning Outcomes </vt:lpstr>
      <vt:lpstr>Definitions of Crisis and Pandemic </vt:lpstr>
      <vt:lpstr>Mitroff’s five-stage model for crisis management </vt:lpstr>
      <vt:lpstr>Occupational wellness </vt:lpstr>
      <vt:lpstr>Intellectual wellness</vt:lpstr>
      <vt:lpstr>Spiritual wellness</vt:lpstr>
      <vt:lpstr>Discussion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 Wellness Management during Crises and Pandemics</dc:title>
  <dc:creator>Bendegul</dc:creator>
  <cp:lastModifiedBy>Bendegul</cp:lastModifiedBy>
  <cp:revision>12</cp:revision>
  <dcterms:created xsi:type="dcterms:W3CDTF">2022-06-18T23:42:23Z</dcterms:created>
  <dcterms:modified xsi:type="dcterms:W3CDTF">2022-06-19T00:00:34Z</dcterms:modified>
</cp:coreProperties>
</file>